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Heebo"/>
      <p:bold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Heebo Light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eboLight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HeeboLight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Heebo-bold.fntdata"/><Relationship Id="rId14" Type="http://schemas.openxmlformats.org/officeDocument/2006/relationships/slide" Target="slides/slide10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slide" Target="slides/slide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2.xml"/><Relationship Id="rId18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2.png>
</file>

<file path=ppt/media/image16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8" name="Google Shape;38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" name="Google Shape;1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" name="Google Shape;1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" name="Google Shape;2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" name="Google Shape;2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9" name="Google Shape;2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" name="Google Shape;3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4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Relationship Id="rId5" Type="http://schemas.openxmlformats.org/officeDocument/2006/relationships/image" Target="../media/image21.png"/><Relationship Id="rId6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" name="Google Shape;4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" name="Google Shape;4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58400" y="2327910"/>
            <a:ext cx="3657600" cy="357378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3"/>
          <p:cNvSpPr/>
          <p:nvPr/>
        </p:nvSpPr>
        <p:spPr>
          <a:xfrm>
            <a:off x="793790" y="1425535"/>
            <a:ext cx="7556421" cy="2934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6150"/>
              <a:buFont typeface="Montserrat"/>
              <a:buNone/>
            </a:pPr>
            <a:r>
              <a:rPr b="0" i="0" lang="en-US" sz="61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Git: O Sistema de Controle de Versão Distribuído</a:t>
            </a:r>
            <a:endParaRPr b="0" i="0" sz="6150" u="none" cap="none" strike="noStrike"/>
          </a:p>
        </p:txBody>
      </p:sp>
      <p:sp>
        <p:nvSpPr>
          <p:cNvPr id="49" name="Google Shape;49;p13"/>
          <p:cNvSpPr/>
          <p:nvPr/>
        </p:nvSpPr>
        <p:spPr>
          <a:xfrm>
            <a:off x="793790" y="4700349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Git é uma ferramenta essencial para desenvolvedores de software, facilitando o trabalho em equipe e o gerenciamento de versões de projetos. Ele foi criado por Linus Torvalds em 2005 e se tornou um dos sistemas de controle de versão mais populares do mundo.</a:t>
            </a:r>
            <a:endParaRPr b="0" i="0" sz="1750" u="none" cap="none" strike="noStrike"/>
          </a:p>
        </p:txBody>
      </p:sp>
      <p:sp>
        <p:nvSpPr>
          <p:cNvPr id="50" name="Google Shape;50;p13"/>
          <p:cNvSpPr/>
          <p:nvPr/>
        </p:nvSpPr>
        <p:spPr>
          <a:xfrm>
            <a:off x="793790" y="6424017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1" name="Google Shape;51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1410" y="6431637"/>
            <a:ext cx="347663" cy="34766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/>
          <p:nvPr/>
        </p:nvSpPr>
        <p:spPr>
          <a:xfrm>
            <a:off x="1270040" y="6407110"/>
            <a:ext cx="2983468" cy="396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Heebo"/>
              <a:buNone/>
            </a:pPr>
            <a:r>
              <a:rPr b="1" i="0" lang="en-US" sz="22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by Victor Santos Rohod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7" name="Google Shape;23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2"/>
          <p:cNvSpPr/>
          <p:nvPr/>
        </p:nvSpPr>
        <p:spPr>
          <a:xfrm>
            <a:off x="793790" y="2059186"/>
            <a:ext cx="7556421" cy="1956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6150"/>
              <a:buFont typeface="Montserrat"/>
              <a:buNone/>
            </a:pPr>
            <a:r>
              <a:rPr b="0" i="0" lang="en-US" sz="61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O poder do Git para a colaboração</a:t>
            </a:r>
            <a:endParaRPr b="0" i="0" sz="6150" u="none" cap="none" strike="noStrike"/>
          </a:p>
        </p:txBody>
      </p:sp>
      <p:sp>
        <p:nvSpPr>
          <p:cNvPr id="239" name="Google Shape;239;p22"/>
          <p:cNvSpPr/>
          <p:nvPr/>
        </p:nvSpPr>
        <p:spPr>
          <a:xfrm>
            <a:off x="793790" y="4355783"/>
            <a:ext cx="7556421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é uma ferramenta poderosa que revolucionou o desenvolvimento de software, facilitando a colaboração, o gerenciamento de versões e o controle de mudanças. Dominar o Git é fundamental para qualquer desenvolvedor que busca trabalhar em projetos de forma eficiente e profissional.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8" name="Google Shape;5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/>
          <p:nvPr/>
        </p:nvSpPr>
        <p:spPr>
          <a:xfrm>
            <a:off x="6280190" y="1247418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O que é o Git?</a:t>
            </a:r>
            <a:endParaRPr b="0" i="0" sz="4450" u="none" cap="none" strike="noStrike"/>
          </a:p>
        </p:txBody>
      </p:sp>
      <p:sp>
        <p:nvSpPr>
          <p:cNvPr id="60" name="Google Shape;60;p14"/>
          <p:cNvSpPr/>
          <p:nvPr/>
        </p:nvSpPr>
        <p:spPr>
          <a:xfrm>
            <a:off x="6280190" y="2296358"/>
            <a:ext cx="3664863" cy="2773799"/>
          </a:xfrm>
          <a:prstGeom prst="roundRect">
            <a:avLst>
              <a:gd fmla="val 3435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6514624" y="253079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Controle de Versões</a:t>
            </a:r>
            <a:endParaRPr b="0" i="0" sz="2200" u="none" cap="none" strike="noStrike"/>
          </a:p>
        </p:txBody>
      </p:sp>
      <p:sp>
        <p:nvSpPr>
          <p:cNvPr id="62" name="Google Shape;62;p14"/>
          <p:cNvSpPr/>
          <p:nvPr/>
        </p:nvSpPr>
        <p:spPr>
          <a:xfrm>
            <a:off x="6514624" y="3021211"/>
            <a:ext cx="319599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rastreia as mudanças feitas nos arquivos de um projeto ao longo do tempo, permitindo que você volte para versões anteriores.</a:t>
            </a:r>
            <a:endParaRPr b="0" i="0" sz="1750" u="none" cap="none" strike="noStrike"/>
          </a:p>
        </p:txBody>
      </p:sp>
      <p:sp>
        <p:nvSpPr>
          <p:cNvPr id="63" name="Google Shape;63;p14"/>
          <p:cNvSpPr/>
          <p:nvPr/>
        </p:nvSpPr>
        <p:spPr>
          <a:xfrm>
            <a:off x="10171867" y="2296358"/>
            <a:ext cx="3664863" cy="2773799"/>
          </a:xfrm>
          <a:prstGeom prst="roundRect">
            <a:avLst>
              <a:gd fmla="val 3435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10406301" y="2530793"/>
            <a:ext cx="285976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Trabalho em Equipe</a:t>
            </a:r>
            <a:endParaRPr b="0" i="0" sz="2200" u="none" cap="none" strike="noStrike"/>
          </a:p>
        </p:txBody>
      </p:sp>
      <p:sp>
        <p:nvSpPr>
          <p:cNvPr id="65" name="Google Shape;65;p14"/>
          <p:cNvSpPr/>
          <p:nvPr/>
        </p:nvSpPr>
        <p:spPr>
          <a:xfrm>
            <a:off x="10406301" y="3021211"/>
            <a:ext cx="319599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facilita a colaboração em projetos, permitindo que várias pessoas trabalhem simultaneamente no mesmo código.</a:t>
            </a:r>
            <a:endParaRPr b="0" i="0" sz="1750" u="none" cap="none" strike="noStrike"/>
          </a:p>
        </p:txBody>
      </p:sp>
      <p:sp>
        <p:nvSpPr>
          <p:cNvPr id="66" name="Google Shape;66;p14"/>
          <p:cNvSpPr/>
          <p:nvPr/>
        </p:nvSpPr>
        <p:spPr>
          <a:xfrm>
            <a:off x="6280190" y="5296972"/>
            <a:ext cx="7556421" cy="1685092"/>
          </a:xfrm>
          <a:prstGeom prst="roundRect">
            <a:avLst>
              <a:gd fmla="val 5654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6514624" y="5531406"/>
            <a:ext cx="371332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Gerenciamento de Ramos</a:t>
            </a:r>
            <a:endParaRPr b="0" i="0" sz="2200" u="none" cap="none" strike="noStrike"/>
          </a:p>
        </p:txBody>
      </p:sp>
      <p:sp>
        <p:nvSpPr>
          <p:cNvPr id="68" name="Google Shape;68;p14"/>
          <p:cNvSpPr/>
          <p:nvPr/>
        </p:nvSpPr>
        <p:spPr>
          <a:xfrm>
            <a:off x="6514624" y="6021824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permite que você crie diferentes ramos do código, permitindo que você experimente novas funcionalidades sem afetar o código principal.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4" name="Google Shape;7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793790" y="74818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Por que o Git é importante?</a:t>
            </a:r>
            <a:endParaRPr b="0" i="0" sz="4450" u="none" cap="none" strike="noStrike"/>
          </a:p>
        </p:txBody>
      </p:sp>
      <p:sp>
        <p:nvSpPr>
          <p:cNvPr id="76" name="Google Shape;76;p15"/>
          <p:cNvSpPr/>
          <p:nvPr/>
        </p:nvSpPr>
        <p:spPr>
          <a:xfrm>
            <a:off x="793790" y="276105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987504" y="2846070"/>
            <a:ext cx="122873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50" u="none" cap="none" strike="noStrike"/>
          </a:p>
        </p:txBody>
      </p:sp>
      <p:sp>
        <p:nvSpPr>
          <p:cNvPr id="78" name="Google Shape;78;p15"/>
          <p:cNvSpPr/>
          <p:nvPr/>
        </p:nvSpPr>
        <p:spPr>
          <a:xfrm>
            <a:off x="1530906" y="2761059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Histórico de Mudanças</a:t>
            </a:r>
            <a:endParaRPr b="0" i="0" sz="2200" u="none" cap="none" strike="noStrike"/>
          </a:p>
        </p:txBody>
      </p:sp>
      <p:sp>
        <p:nvSpPr>
          <p:cNvPr id="79" name="Google Shape;79;p15"/>
          <p:cNvSpPr/>
          <p:nvPr/>
        </p:nvSpPr>
        <p:spPr>
          <a:xfrm>
            <a:off x="1530906" y="3605808"/>
            <a:ext cx="2927747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registra todas as alterações feitas nos arquivos de um projeto, proporcionando um histórico completo do desenvolvimento.</a:t>
            </a:r>
            <a:endParaRPr b="0" i="0" sz="1750" u="none" cap="none" strike="noStrike"/>
          </a:p>
        </p:txBody>
      </p:sp>
      <p:sp>
        <p:nvSpPr>
          <p:cNvPr id="80" name="Google Shape;80;p15"/>
          <p:cNvSpPr/>
          <p:nvPr/>
        </p:nvSpPr>
        <p:spPr>
          <a:xfrm>
            <a:off x="4685467" y="276105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4843939" y="2846070"/>
            <a:ext cx="19323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50" u="none" cap="none" strike="noStrike"/>
          </a:p>
        </p:txBody>
      </p:sp>
      <p:sp>
        <p:nvSpPr>
          <p:cNvPr id="82" name="Google Shape;82;p15"/>
          <p:cNvSpPr/>
          <p:nvPr/>
        </p:nvSpPr>
        <p:spPr>
          <a:xfrm>
            <a:off x="5422583" y="2761059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Prevenção de Perdas</a:t>
            </a:r>
            <a:endParaRPr b="0" i="0" sz="2200" u="none" cap="none" strike="noStrike"/>
          </a:p>
        </p:txBody>
      </p:sp>
      <p:sp>
        <p:nvSpPr>
          <p:cNvPr id="83" name="Google Shape;83;p15"/>
          <p:cNvSpPr/>
          <p:nvPr/>
        </p:nvSpPr>
        <p:spPr>
          <a:xfrm>
            <a:off x="5422583" y="3605808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Com o Git, é possível recuperar versões anteriores do projeto, evitando perdas de código ou erros graves.</a:t>
            </a:r>
            <a:endParaRPr b="0" i="0" sz="1750" u="none" cap="none" strike="noStrike"/>
          </a:p>
        </p:txBody>
      </p:sp>
      <p:sp>
        <p:nvSpPr>
          <p:cNvPr id="84" name="Google Shape;84;p15"/>
          <p:cNvSpPr/>
          <p:nvPr/>
        </p:nvSpPr>
        <p:spPr>
          <a:xfrm>
            <a:off x="793790" y="626518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952976" y="6350198"/>
            <a:ext cx="191929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50" u="none" cap="none" strike="noStrike"/>
          </a:p>
        </p:txBody>
      </p:sp>
      <p:sp>
        <p:nvSpPr>
          <p:cNvPr id="86" name="Google Shape;86;p15"/>
          <p:cNvSpPr/>
          <p:nvPr/>
        </p:nvSpPr>
        <p:spPr>
          <a:xfrm>
            <a:off x="1530906" y="6265188"/>
            <a:ext cx="305085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Integração de Código</a:t>
            </a:r>
            <a:endParaRPr b="0" i="0" sz="2200" u="none" cap="none" strike="noStrike"/>
          </a:p>
        </p:txBody>
      </p:sp>
      <p:sp>
        <p:nvSpPr>
          <p:cNvPr id="87" name="Google Shape;87;p15"/>
          <p:cNvSpPr/>
          <p:nvPr/>
        </p:nvSpPr>
        <p:spPr>
          <a:xfrm>
            <a:off x="1530906" y="6755606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facilita a integração de código de diferentes desenvolvedores, garantindo que as mudanças sejam combinadas de forma eficiente.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708422" y="556617"/>
            <a:ext cx="8297704" cy="6325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16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3950"/>
              <a:buFont typeface="Montserrat"/>
              <a:buNone/>
            </a:pPr>
            <a:r>
              <a:rPr b="0" i="0" lang="en-US" sz="39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Principais funcionalidades do Git</a:t>
            </a:r>
            <a:endParaRPr b="0" i="0" sz="3950" u="none" cap="none" strike="noStrike"/>
          </a:p>
        </p:txBody>
      </p:sp>
      <p:sp>
        <p:nvSpPr>
          <p:cNvPr id="94" name="Google Shape;94;p16"/>
          <p:cNvSpPr/>
          <p:nvPr/>
        </p:nvSpPr>
        <p:spPr>
          <a:xfrm>
            <a:off x="708422" y="1821656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1265039" y="1821656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Commit</a:t>
            </a:r>
            <a:endParaRPr b="0" i="0" sz="1950" u="none" cap="none" strike="noStrike"/>
          </a:p>
        </p:txBody>
      </p:sp>
      <p:sp>
        <p:nvSpPr>
          <p:cNvPr id="96" name="Google Shape;96;p16"/>
          <p:cNvSpPr/>
          <p:nvPr/>
        </p:nvSpPr>
        <p:spPr>
          <a:xfrm>
            <a:off x="1265039" y="2259330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Salva as alterações feitas nos arquivos no repositório local.</a:t>
            </a:r>
            <a:endParaRPr b="0" i="0" sz="1550" u="none" cap="none" strike="noStrike"/>
          </a:p>
        </p:txBody>
      </p:sp>
      <p:sp>
        <p:nvSpPr>
          <p:cNvPr id="97" name="Google Shape;97;p16"/>
          <p:cNvSpPr/>
          <p:nvPr/>
        </p:nvSpPr>
        <p:spPr>
          <a:xfrm>
            <a:off x="7416403" y="1821656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7973020" y="1821656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Push</a:t>
            </a:r>
            <a:endParaRPr b="0" i="0" sz="1950" u="none" cap="none" strike="noStrike"/>
          </a:p>
        </p:txBody>
      </p:sp>
      <p:sp>
        <p:nvSpPr>
          <p:cNvPr id="99" name="Google Shape;99;p16"/>
          <p:cNvSpPr/>
          <p:nvPr/>
        </p:nvSpPr>
        <p:spPr>
          <a:xfrm>
            <a:off x="7973020" y="2259330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Envia as alterações do repositório local para o repositório remoto.</a:t>
            </a:r>
            <a:endParaRPr b="0" i="0" sz="1550" u="none" cap="none" strike="noStrike"/>
          </a:p>
        </p:txBody>
      </p:sp>
      <p:sp>
        <p:nvSpPr>
          <p:cNvPr id="100" name="Google Shape;100;p16"/>
          <p:cNvSpPr/>
          <p:nvPr/>
        </p:nvSpPr>
        <p:spPr>
          <a:xfrm>
            <a:off x="708422" y="3013234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1265039" y="3013234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Pull</a:t>
            </a:r>
            <a:endParaRPr b="0" i="0" sz="1950" u="none" cap="none" strike="noStrike"/>
          </a:p>
        </p:txBody>
      </p:sp>
      <p:sp>
        <p:nvSpPr>
          <p:cNvPr id="102" name="Google Shape;102;p16"/>
          <p:cNvSpPr/>
          <p:nvPr/>
        </p:nvSpPr>
        <p:spPr>
          <a:xfrm>
            <a:off x="1265039" y="3450908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Baixa as alterações do repositório remoto para o repositório local.</a:t>
            </a:r>
            <a:endParaRPr b="0" i="0" sz="1550" u="none" cap="none" strike="noStrike"/>
          </a:p>
        </p:txBody>
      </p:sp>
      <p:sp>
        <p:nvSpPr>
          <p:cNvPr id="103" name="Google Shape;103;p16"/>
          <p:cNvSpPr/>
          <p:nvPr/>
        </p:nvSpPr>
        <p:spPr>
          <a:xfrm>
            <a:off x="7416403" y="3013234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7973020" y="3013234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Branch</a:t>
            </a:r>
            <a:endParaRPr b="0" i="0" sz="1950" u="none" cap="none" strike="noStrike"/>
          </a:p>
        </p:txBody>
      </p:sp>
      <p:sp>
        <p:nvSpPr>
          <p:cNvPr id="105" name="Google Shape;105;p16"/>
          <p:cNvSpPr/>
          <p:nvPr/>
        </p:nvSpPr>
        <p:spPr>
          <a:xfrm>
            <a:off x="7973020" y="3450908"/>
            <a:ext cx="5948958" cy="6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Cria um novo ramo de trabalho, permitindo desenvolver novas funcionalidades sem afetar o código principal.</a:t>
            </a:r>
            <a:endParaRPr b="0" i="0" sz="1550" u="none" cap="none" strike="noStrike"/>
          </a:p>
        </p:txBody>
      </p:sp>
      <p:sp>
        <p:nvSpPr>
          <p:cNvPr id="106" name="Google Shape;106;p16"/>
          <p:cNvSpPr/>
          <p:nvPr/>
        </p:nvSpPr>
        <p:spPr>
          <a:xfrm>
            <a:off x="708422" y="4528661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1265039" y="4528661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Merge</a:t>
            </a:r>
            <a:endParaRPr b="0" i="0" sz="1950" u="none" cap="none" strike="noStrike"/>
          </a:p>
        </p:txBody>
      </p:sp>
      <p:sp>
        <p:nvSpPr>
          <p:cNvPr id="108" name="Google Shape;108;p16"/>
          <p:cNvSpPr/>
          <p:nvPr/>
        </p:nvSpPr>
        <p:spPr>
          <a:xfrm>
            <a:off x="1265039" y="4966335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Combina as alterações de um ramo com outro.</a:t>
            </a:r>
            <a:endParaRPr b="0" i="0" sz="1550" u="none" cap="none" strike="noStrike"/>
          </a:p>
        </p:txBody>
      </p:sp>
      <p:sp>
        <p:nvSpPr>
          <p:cNvPr id="109" name="Google Shape;109;p16"/>
          <p:cNvSpPr/>
          <p:nvPr/>
        </p:nvSpPr>
        <p:spPr>
          <a:xfrm>
            <a:off x="7416403" y="4528661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7973020" y="4528661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Checkout</a:t>
            </a:r>
            <a:endParaRPr b="0" i="0" sz="195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7973020" y="4966335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Troca entre diferentes ramos de trabalho.</a:t>
            </a:r>
            <a:endParaRPr b="0" i="0" sz="1550" u="none" cap="none" strike="noStrike"/>
          </a:p>
        </p:txBody>
      </p:sp>
      <p:sp>
        <p:nvSpPr>
          <p:cNvPr id="112" name="Google Shape;112;p16"/>
          <p:cNvSpPr/>
          <p:nvPr/>
        </p:nvSpPr>
        <p:spPr>
          <a:xfrm>
            <a:off x="708422" y="5720239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1265039" y="5720239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Stash</a:t>
            </a:r>
            <a:endParaRPr b="0" i="0" sz="1950" u="none" cap="none" strike="noStrike"/>
          </a:p>
        </p:txBody>
      </p:sp>
      <p:sp>
        <p:nvSpPr>
          <p:cNvPr id="114" name="Google Shape;114;p16"/>
          <p:cNvSpPr/>
          <p:nvPr/>
        </p:nvSpPr>
        <p:spPr>
          <a:xfrm>
            <a:off x="1265039" y="6157913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Salva as alterações não commitadas temporariamente.</a:t>
            </a:r>
            <a:endParaRPr b="0" i="0" sz="1550" u="none" cap="none" strike="noStrike"/>
          </a:p>
        </p:txBody>
      </p:sp>
      <p:sp>
        <p:nvSpPr>
          <p:cNvPr id="115" name="Google Shape;115;p16"/>
          <p:cNvSpPr/>
          <p:nvPr/>
        </p:nvSpPr>
        <p:spPr>
          <a:xfrm>
            <a:off x="7416403" y="5720239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7973020" y="5720239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Revert</a:t>
            </a:r>
            <a:endParaRPr b="0" i="0" sz="1950" u="none" cap="none" strike="noStrike"/>
          </a:p>
        </p:txBody>
      </p:sp>
      <p:sp>
        <p:nvSpPr>
          <p:cNvPr id="117" name="Google Shape;117;p16"/>
          <p:cNvSpPr/>
          <p:nvPr/>
        </p:nvSpPr>
        <p:spPr>
          <a:xfrm>
            <a:off x="7973020" y="6157913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Desfaz alterações específicas de um commit.</a:t>
            </a:r>
            <a:endParaRPr b="0" i="0" sz="1550" u="none" cap="none" strike="noStrike"/>
          </a:p>
        </p:txBody>
      </p:sp>
      <p:sp>
        <p:nvSpPr>
          <p:cNvPr id="118" name="Google Shape;118;p16"/>
          <p:cNvSpPr/>
          <p:nvPr/>
        </p:nvSpPr>
        <p:spPr>
          <a:xfrm>
            <a:off x="708422" y="6911816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1265039" y="6911816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Log</a:t>
            </a:r>
            <a:endParaRPr b="0" i="0" sz="1950" u="none" cap="none" strike="noStrike"/>
          </a:p>
        </p:txBody>
      </p:sp>
      <p:sp>
        <p:nvSpPr>
          <p:cNvPr id="120" name="Google Shape;120;p16"/>
          <p:cNvSpPr/>
          <p:nvPr/>
        </p:nvSpPr>
        <p:spPr>
          <a:xfrm>
            <a:off x="1265039" y="7349490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Mostra o histórico de commits do repositório.</a:t>
            </a:r>
            <a:endParaRPr b="0" i="0" sz="1550" u="none" cap="none" strike="noStrike"/>
          </a:p>
        </p:txBody>
      </p:sp>
      <p:sp>
        <p:nvSpPr>
          <p:cNvPr id="121" name="Google Shape;121;p16"/>
          <p:cNvSpPr/>
          <p:nvPr/>
        </p:nvSpPr>
        <p:spPr>
          <a:xfrm>
            <a:off x="7416403" y="6911816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7973020" y="6911816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Status</a:t>
            </a:r>
            <a:endParaRPr b="0" i="0" sz="195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7973020" y="7349490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Exibe o estado atual do repositório.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9" name="Google Shape;12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/>
          <p:nvPr/>
        </p:nvSpPr>
        <p:spPr>
          <a:xfrm>
            <a:off x="6280190" y="868561"/>
            <a:ext cx="676346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Repositórios e branches</a:t>
            </a:r>
            <a:endParaRPr b="0" i="0" sz="4450" u="none" cap="none" strike="noStrike"/>
          </a:p>
        </p:txBody>
      </p:sp>
      <p:pic>
        <p:nvPicPr>
          <p:cNvPr descr="preencoded.png" id="131" name="Google Shape;13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1917502"/>
            <a:ext cx="1134070" cy="181451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Repositório Local</a:t>
            </a:r>
            <a:endParaRPr b="0" i="0" sz="2200" u="none" cap="none" strike="noStrike"/>
          </a:p>
        </p:txBody>
      </p:sp>
      <p:sp>
        <p:nvSpPr>
          <p:cNvPr id="133" name="Google Shape;133;p17"/>
          <p:cNvSpPr/>
          <p:nvPr/>
        </p:nvSpPr>
        <p:spPr>
          <a:xfrm>
            <a:off x="7754422" y="2634734"/>
            <a:ext cx="608218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Armazena o código do projeto no computador do desenvolvedor.</a:t>
            </a:r>
            <a:endParaRPr b="0" i="0" sz="1750" u="none" cap="none" strike="noStrike"/>
          </a:p>
        </p:txBody>
      </p:sp>
      <p:pic>
        <p:nvPicPr>
          <p:cNvPr descr="preencoded.png" id="134" name="Google Shape;134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0190" y="3732014"/>
            <a:ext cx="1134070" cy="181451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Repositório Remoto</a:t>
            </a:r>
            <a:endParaRPr b="0" i="0" sz="2200" u="none" cap="none" strike="noStrike"/>
          </a:p>
        </p:txBody>
      </p:sp>
      <p:sp>
        <p:nvSpPr>
          <p:cNvPr id="136" name="Google Shape;136;p17"/>
          <p:cNvSpPr/>
          <p:nvPr/>
        </p:nvSpPr>
        <p:spPr>
          <a:xfrm>
            <a:off x="7754422" y="4449247"/>
            <a:ext cx="608218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Armazena o código do projeto em um servidor, acessível a todos os membros da equipe.</a:t>
            </a:r>
            <a:endParaRPr b="0" i="0" sz="1750" u="none" cap="none" strike="noStrike"/>
          </a:p>
        </p:txBody>
      </p:sp>
      <p:pic>
        <p:nvPicPr>
          <p:cNvPr descr="preencoded.png" id="137" name="Google Shape;137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0190" y="5546527"/>
            <a:ext cx="1134070" cy="181451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Branches</a:t>
            </a:r>
            <a:endParaRPr b="0" i="0" sz="2200" u="none" cap="none" strike="noStrike"/>
          </a:p>
        </p:txBody>
      </p:sp>
      <p:sp>
        <p:nvSpPr>
          <p:cNvPr id="139" name="Google Shape;139;p17"/>
          <p:cNvSpPr/>
          <p:nvPr/>
        </p:nvSpPr>
        <p:spPr>
          <a:xfrm>
            <a:off x="7754422" y="6263759"/>
            <a:ext cx="608218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Permitem que você trabalhe em diferentes versões do projeto, sem afetar o código principal.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/>
          <p:nvPr/>
        </p:nvSpPr>
        <p:spPr>
          <a:xfrm>
            <a:off x="663059" y="521851"/>
            <a:ext cx="6771323" cy="591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75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3700"/>
              <a:buFont typeface="Montserrat"/>
              <a:buNone/>
            </a:pPr>
            <a:r>
              <a:rPr b="0" i="0" lang="en-US" sz="37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Fluxos de trabalho com o Git</a:t>
            </a:r>
            <a:endParaRPr b="0" i="0" sz="3700" u="none" cap="none" strike="noStrike"/>
          </a:p>
        </p:txBody>
      </p:sp>
      <p:sp>
        <p:nvSpPr>
          <p:cNvPr id="146" name="Google Shape;146;p18"/>
          <p:cNvSpPr/>
          <p:nvPr/>
        </p:nvSpPr>
        <p:spPr>
          <a:xfrm>
            <a:off x="935712" y="1492687"/>
            <a:ext cx="22860" cy="6214943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1137404" y="1907500"/>
            <a:ext cx="663059" cy="22860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734020" y="1705808"/>
            <a:ext cx="426244" cy="426244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895826" y="1776770"/>
            <a:ext cx="102632" cy="28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200" u="none" cap="none" strike="noStrike"/>
          </a:p>
        </p:txBody>
      </p:sp>
      <p:sp>
        <p:nvSpPr>
          <p:cNvPr id="150" name="Google Shape;150;p18"/>
          <p:cNvSpPr/>
          <p:nvPr/>
        </p:nvSpPr>
        <p:spPr>
          <a:xfrm>
            <a:off x="1989177" y="1682115"/>
            <a:ext cx="2368272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50"/>
              <a:buFont typeface="Montserrat"/>
              <a:buNone/>
            </a:pPr>
            <a:r>
              <a:rPr b="0" i="0" lang="en-US" sz="18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Criar um ramo</a:t>
            </a:r>
            <a:endParaRPr b="0" i="0" sz="1850" u="none" cap="none" strike="noStrike"/>
          </a:p>
        </p:txBody>
      </p:sp>
      <p:sp>
        <p:nvSpPr>
          <p:cNvPr id="151" name="Google Shape;151;p18"/>
          <p:cNvSpPr/>
          <p:nvPr/>
        </p:nvSpPr>
        <p:spPr>
          <a:xfrm>
            <a:off x="1989177" y="2091690"/>
            <a:ext cx="11978164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450"/>
              <a:buFont typeface="Heebo Light"/>
              <a:buNone/>
            </a:pPr>
            <a:r>
              <a:rPr b="0" i="0" lang="en-US" sz="14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Crie um novo ramo para desenvolver uma nova funcionalidade ou corrigir um bug.</a:t>
            </a:r>
            <a:endParaRPr b="0" i="0" sz="1450" u="none" cap="none" strike="noStrike"/>
          </a:p>
        </p:txBody>
      </p:sp>
      <p:sp>
        <p:nvSpPr>
          <p:cNvPr id="152" name="Google Shape;152;p18"/>
          <p:cNvSpPr/>
          <p:nvPr/>
        </p:nvSpPr>
        <p:spPr>
          <a:xfrm>
            <a:off x="1137404" y="3188375"/>
            <a:ext cx="663059" cy="22860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734020" y="2986683"/>
            <a:ext cx="426244" cy="426244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866418" y="3057644"/>
            <a:ext cx="161449" cy="28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200" u="none" cap="none" strike="noStrike"/>
          </a:p>
        </p:txBody>
      </p:sp>
      <p:sp>
        <p:nvSpPr>
          <p:cNvPr id="155" name="Google Shape;155;p18"/>
          <p:cNvSpPr/>
          <p:nvPr/>
        </p:nvSpPr>
        <p:spPr>
          <a:xfrm>
            <a:off x="1989177" y="2962989"/>
            <a:ext cx="2368272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50"/>
              <a:buFont typeface="Montserrat"/>
              <a:buNone/>
            </a:pPr>
            <a:r>
              <a:rPr b="0" i="0" lang="en-US" sz="18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Fazer alterações</a:t>
            </a:r>
            <a:endParaRPr b="0" i="0" sz="185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1989177" y="3372564"/>
            <a:ext cx="11978164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450"/>
              <a:buFont typeface="Heebo Light"/>
              <a:buNone/>
            </a:pPr>
            <a:r>
              <a:rPr b="0" i="0" lang="en-US" sz="14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Faça as alterações necessárias no código e adicione-as ao repositório local.</a:t>
            </a:r>
            <a:endParaRPr b="0" i="0" sz="1450" u="none" cap="none" strike="noStrike"/>
          </a:p>
        </p:txBody>
      </p:sp>
      <p:sp>
        <p:nvSpPr>
          <p:cNvPr id="157" name="Google Shape;157;p18"/>
          <p:cNvSpPr/>
          <p:nvPr/>
        </p:nvSpPr>
        <p:spPr>
          <a:xfrm>
            <a:off x="1137404" y="4469249"/>
            <a:ext cx="663059" cy="22860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734020" y="4267557"/>
            <a:ext cx="426244" cy="426244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867013" y="4338518"/>
            <a:ext cx="160258" cy="28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200" u="none" cap="none" strike="noStrike"/>
          </a:p>
        </p:txBody>
      </p:sp>
      <p:sp>
        <p:nvSpPr>
          <p:cNvPr id="160" name="Google Shape;160;p18"/>
          <p:cNvSpPr/>
          <p:nvPr/>
        </p:nvSpPr>
        <p:spPr>
          <a:xfrm>
            <a:off x="1989177" y="4243864"/>
            <a:ext cx="2368272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50"/>
              <a:buFont typeface="Montserrat"/>
              <a:buNone/>
            </a:pPr>
            <a:r>
              <a:rPr b="0" i="0" lang="en-US" sz="18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Fazer commit</a:t>
            </a:r>
            <a:endParaRPr b="0" i="0" sz="1850" u="none" cap="none" strike="noStrike"/>
          </a:p>
        </p:txBody>
      </p:sp>
      <p:sp>
        <p:nvSpPr>
          <p:cNvPr id="161" name="Google Shape;161;p18"/>
          <p:cNvSpPr/>
          <p:nvPr/>
        </p:nvSpPr>
        <p:spPr>
          <a:xfrm>
            <a:off x="1989177" y="4653439"/>
            <a:ext cx="11978164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450"/>
              <a:buFont typeface="Heebo Light"/>
              <a:buNone/>
            </a:pPr>
            <a:r>
              <a:rPr b="0" i="0" lang="en-US" sz="14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Salve as alterações no repositório local com uma mensagem descritiva.</a:t>
            </a:r>
            <a:endParaRPr b="0" i="0" sz="1450" u="none" cap="none" strike="noStrike"/>
          </a:p>
        </p:txBody>
      </p:sp>
      <p:sp>
        <p:nvSpPr>
          <p:cNvPr id="162" name="Google Shape;162;p18"/>
          <p:cNvSpPr/>
          <p:nvPr/>
        </p:nvSpPr>
        <p:spPr>
          <a:xfrm>
            <a:off x="1137404" y="5750123"/>
            <a:ext cx="663059" cy="22860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>
            <a:off x="734020" y="5548432"/>
            <a:ext cx="426244" cy="426244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/>
          <p:nvPr/>
        </p:nvSpPr>
        <p:spPr>
          <a:xfrm>
            <a:off x="853202" y="5619393"/>
            <a:ext cx="187881" cy="28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2200" u="none" cap="none" strike="noStrike"/>
          </a:p>
        </p:txBody>
      </p:sp>
      <p:sp>
        <p:nvSpPr>
          <p:cNvPr id="165" name="Google Shape;165;p18"/>
          <p:cNvSpPr/>
          <p:nvPr/>
        </p:nvSpPr>
        <p:spPr>
          <a:xfrm>
            <a:off x="1989177" y="5524738"/>
            <a:ext cx="3499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50"/>
              <a:buFont typeface="Montserrat"/>
              <a:buNone/>
            </a:pPr>
            <a:r>
              <a:rPr b="0" i="0" lang="en-US" sz="18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Mesclar com o ramo principal</a:t>
            </a:r>
            <a:endParaRPr b="0" i="0" sz="1850" u="none" cap="none" strike="noStrike"/>
          </a:p>
        </p:txBody>
      </p:sp>
      <p:sp>
        <p:nvSpPr>
          <p:cNvPr id="166" name="Google Shape;166;p18"/>
          <p:cNvSpPr/>
          <p:nvPr/>
        </p:nvSpPr>
        <p:spPr>
          <a:xfrm>
            <a:off x="1989177" y="5934313"/>
            <a:ext cx="11978164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450"/>
              <a:buFont typeface="Heebo Light"/>
              <a:buNone/>
            </a:pPr>
            <a:r>
              <a:rPr b="0" i="0" lang="en-US" sz="14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Integre as alterações do ramo para o ramo principal, atualizando o código principal.</a:t>
            </a:r>
            <a:endParaRPr b="0" i="0" sz="1450" u="none" cap="none" strike="noStrike"/>
          </a:p>
        </p:txBody>
      </p:sp>
      <p:sp>
        <p:nvSpPr>
          <p:cNvPr id="167" name="Google Shape;167;p18"/>
          <p:cNvSpPr/>
          <p:nvPr/>
        </p:nvSpPr>
        <p:spPr>
          <a:xfrm>
            <a:off x="1137404" y="7030998"/>
            <a:ext cx="663059" cy="22860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734020" y="6829306"/>
            <a:ext cx="426244" cy="426244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866656" y="6900267"/>
            <a:ext cx="160853" cy="28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0" i="0" sz="2200" u="none" cap="none" strike="noStrike"/>
          </a:p>
        </p:txBody>
      </p:sp>
      <p:sp>
        <p:nvSpPr>
          <p:cNvPr id="170" name="Google Shape;170;p18"/>
          <p:cNvSpPr/>
          <p:nvPr/>
        </p:nvSpPr>
        <p:spPr>
          <a:xfrm>
            <a:off x="1989177" y="6805613"/>
            <a:ext cx="2563773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50"/>
              <a:buFont typeface="Montserrat"/>
              <a:buNone/>
            </a:pPr>
            <a:r>
              <a:rPr b="0" i="0" lang="en-US" sz="18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Publicar as alterações</a:t>
            </a:r>
            <a:endParaRPr b="0" i="0" sz="1850" u="none" cap="none" strike="noStrike"/>
          </a:p>
        </p:txBody>
      </p:sp>
      <p:sp>
        <p:nvSpPr>
          <p:cNvPr id="171" name="Google Shape;171;p18"/>
          <p:cNvSpPr/>
          <p:nvPr/>
        </p:nvSpPr>
        <p:spPr>
          <a:xfrm>
            <a:off x="1989177" y="7215188"/>
            <a:ext cx="11978164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450"/>
              <a:buFont typeface="Heebo Light"/>
              <a:buNone/>
            </a:pPr>
            <a:r>
              <a:rPr b="0" i="0" lang="en-US" sz="14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Envie as alterações do repositório local para o repositório remoto, tornando-as acessíveis a toda a equipe.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/>
          <p:nvPr/>
        </p:nvSpPr>
        <p:spPr>
          <a:xfrm>
            <a:off x="793790" y="1041559"/>
            <a:ext cx="718530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Comandos básicos do Git</a:t>
            </a:r>
            <a:endParaRPr b="0" i="0" sz="4450" u="none" cap="none" strike="noStrike"/>
          </a:p>
        </p:txBody>
      </p:sp>
      <p:sp>
        <p:nvSpPr>
          <p:cNvPr id="178" name="Google Shape;178;p19"/>
          <p:cNvSpPr/>
          <p:nvPr/>
        </p:nvSpPr>
        <p:spPr>
          <a:xfrm>
            <a:off x="793790" y="2459117"/>
            <a:ext cx="396835" cy="396835"/>
          </a:xfrm>
          <a:prstGeom prst="roundRect">
            <a:avLst>
              <a:gd fmla="val 24007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9"/>
          <p:cNvSpPr/>
          <p:nvPr/>
        </p:nvSpPr>
        <p:spPr>
          <a:xfrm>
            <a:off x="1417439" y="245911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git clone</a:t>
            </a:r>
            <a:endParaRPr b="0" i="0" sz="2200" u="none" cap="none" strike="noStrike"/>
          </a:p>
        </p:txBody>
      </p:sp>
      <p:sp>
        <p:nvSpPr>
          <p:cNvPr id="180" name="Google Shape;180;p19"/>
          <p:cNvSpPr/>
          <p:nvPr/>
        </p:nvSpPr>
        <p:spPr>
          <a:xfrm>
            <a:off x="1417439" y="2949535"/>
            <a:ext cx="3572708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Cria uma cópia local do repositório remoto, permitindo que você faça o download do código-fonte e comece a trabalhar em um projeto.</a:t>
            </a:r>
            <a:endParaRPr b="0" i="0" sz="1750" u="none" cap="none" strike="noStrike"/>
          </a:p>
        </p:txBody>
      </p:sp>
      <p:sp>
        <p:nvSpPr>
          <p:cNvPr id="181" name="Google Shape;181;p19"/>
          <p:cNvSpPr/>
          <p:nvPr/>
        </p:nvSpPr>
        <p:spPr>
          <a:xfrm>
            <a:off x="5216962" y="2459117"/>
            <a:ext cx="396835" cy="396835"/>
          </a:xfrm>
          <a:prstGeom prst="roundRect">
            <a:avLst>
              <a:gd fmla="val 24007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/>
          <p:nvPr/>
        </p:nvSpPr>
        <p:spPr>
          <a:xfrm>
            <a:off x="5840611" y="245911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git add</a:t>
            </a:r>
            <a:endParaRPr b="0" i="0" sz="2200" u="none" cap="none" strike="noStrike"/>
          </a:p>
        </p:txBody>
      </p:sp>
      <p:sp>
        <p:nvSpPr>
          <p:cNvPr id="183" name="Google Shape;183;p19"/>
          <p:cNvSpPr/>
          <p:nvPr/>
        </p:nvSpPr>
        <p:spPr>
          <a:xfrm>
            <a:off x="5840611" y="2949535"/>
            <a:ext cx="3572708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Adiciona arquivos modificados ao repositório local, preparando-os para serem commitados. É importante adicionar os arquivos que você deseja registrar para que as alterações sejam rastreadas.</a:t>
            </a:r>
            <a:endParaRPr b="0" i="0" sz="1750" u="none" cap="none" strike="noStrike"/>
          </a:p>
        </p:txBody>
      </p:sp>
      <p:sp>
        <p:nvSpPr>
          <p:cNvPr id="184" name="Google Shape;184;p19"/>
          <p:cNvSpPr/>
          <p:nvPr/>
        </p:nvSpPr>
        <p:spPr>
          <a:xfrm>
            <a:off x="9640133" y="2459117"/>
            <a:ext cx="396835" cy="396835"/>
          </a:xfrm>
          <a:prstGeom prst="roundRect">
            <a:avLst>
              <a:gd fmla="val 24007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/>
          <p:nvPr/>
        </p:nvSpPr>
        <p:spPr>
          <a:xfrm>
            <a:off x="10263783" y="245911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git commit</a:t>
            </a:r>
            <a:endParaRPr b="0" i="0" sz="2200" u="none" cap="none" strike="noStrike"/>
          </a:p>
        </p:txBody>
      </p:sp>
      <p:sp>
        <p:nvSpPr>
          <p:cNvPr id="186" name="Google Shape;186;p19"/>
          <p:cNvSpPr/>
          <p:nvPr/>
        </p:nvSpPr>
        <p:spPr>
          <a:xfrm>
            <a:off x="10263783" y="2949535"/>
            <a:ext cx="3572708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Salva as alterações no repositório local com uma mensagem descritiva, registrando o que você fez e fornecendo um histórico do projeto.</a:t>
            </a:r>
            <a:endParaRPr b="0" i="0" sz="1750" u="none" cap="none" strike="noStrike"/>
          </a:p>
        </p:txBody>
      </p:sp>
      <p:sp>
        <p:nvSpPr>
          <p:cNvPr id="187" name="Google Shape;187;p19"/>
          <p:cNvSpPr/>
          <p:nvPr/>
        </p:nvSpPr>
        <p:spPr>
          <a:xfrm>
            <a:off x="793790" y="5608915"/>
            <a:ext cx="396835" cy="396835"/>
          </a:xfrm>
          <a:prstGeom prst="roundRect">
            <a:avLst>
              <a:gd fmla="val 24007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1417439" y="56089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git push</a:t>
            </a:r>
            <a:endParaRPr b="0" i="0" sz="2200" u="none" cap="none" strike="noStrike"/>
          </a:p>
        </p:txBody>
      </p:sp>
      <p:sp>
        <p:nvSpPr>
          <p:cNvPr id="189" name="Google Shape;189;p19"/>
          <p:cNvSpPr/>
          <p:nvPr/>
        </p:nvSpPr>
        <p:spPr>
          <a:xfrm>
            <a:off x="1417439" y="6099334"/>
            <a:ext cx="578441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Envia as alterações do repositório local para o repositório remoto, compartilhando suas alterações com outros membros da equipe ou com o mundo.</a:t>
            </a:r>
            <a:endParaRPr b="0" i="0" sz="1750" u="none" cap="none" strike="noStrike"/>
          </a:p>
        </p:txBody>
      </p:sp>
      <p:sp>
        <p:nvSpPr>
          <p:cNvPr id="190" name="Google Shape;190;p19"/>
          <p:cNvSpPr/>
          <p:nvPr/>
        </p:nvSpPr>
        <p:spPr>
          <a:xfrm>
            <a:off x="7428667" y="5608915"/>
            <a:ext cx="396835" cy="396835"/>
          </a:xfrm>
          <a:prstGeom prst="roundRect">
            <a:avLst>
              <a:gd fmla="val 24007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8052316" y="56089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git pull</a:t>
            </a:r>
            <a:endParaRPr b="0" i="0" sz="2200" u="none" cap="none" strike="noStrike"/>
          </a:p>
        </p:txBody>
      </p:sp>
      <p:sp>
        <p:nvSpPr>
          <p:cNvPr id="192" name="Google Shape;192;p19"/>
          <p:cNvSpPr/>
          <p:nvPr/>
        </p:nvSpPr>
        <p:spPr>
          <a:xfrm>
            <a:off x="8052316" y="6099334"/>
            <a:ext cx="578441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Baixa as alterações do repositório remoto para o repositório local, garantindo que você tenha a versão mais recente do código e evite conflitos.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8" name="Google Shape;19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/>
          <p:nvPr/>
        </p:nvSpPr>
        <p:spPr>
          <a:xfrm>
            <a:off x="683657" y="644247"/>
            <a:ext cx="7776686" cy="12208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3800"/>
              <a:buFont typeface="Montserrat"/>
              <a:buNone/>
            </a:pPr>
            <a:r>
              <a:rPr b="0" i="0" lang="en-US" sz="38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Trabalhando com conflitos de merge</a:t>
            </a:r>
            <a:endParaRPr b="0" i="0" sz="3800" u="none" cap="none" strike="noStrike"/>
          </a:p>
        </p:txBody>
      </p:sp>
      <p:pic>
        <p:nvPicPr>
          <p:cNvPr descr="preencoded.png" id="200" name="Google Shape;2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3657" y="2158127"/>
            <a:ext cx="488275" cy="48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0"/>
          <p:cNvSpPr/>
          <p:nvPr/>
        </p:nvSpPr>
        <p:spPr>
          <a:xfrm>
            <a:off x="683657" y="2841665"/>
            <a:ext cx="2441734" cy="305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00"/>
              <a:buFont typeface="Montserrat"/>
              <a:buNone/>
            </a:pPr>
            <a:r>
              <a:rPr b="0" i="0" lang="en-US" sz="19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Conflitos</a:t>
            </a:r>
            <a:endParaRPr b="0" i="0" sz="1900" u="none" cap="none" strike="noStrike"/>
          </a:p>
        </p:txBody>
      </p:sp>
      <p:sp>
        <p:nvSpPr>
          <p:cNvPr id="202" name="Google Shape;202;p20"/>
          <p:cNvSpPr/>
          <p:nvPr/>
        </p:nvSpPr>
        <p:spPr>
          <a:xfrm>
            <a:off x="683657" y="3263979"/>
            <a:ext cx="7776686" cy="3125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00"/>
              <a:buFont typeface="Heebo Light"/>
              <a:buNone/>
            </a:pPr>
            <a:r>
              <a:rPr b="0" i="0" lang="en-US" sz="150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Ocorrem quando duas pessoas fazem alterações no mesmo trecho de código.</a:t>
            </a:r>
            <a:endParaRPr b="0" i="0" sz="1500" u="none" cap="none" strike="noStrike"/>
          </a:p>
        </p:txBody>
      </p:sp>
      <p:pic>
        <p:nvPicPr>
          <p:cNvPr descr="preencoded.png" id="203" name="Google Shape;203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3657" y="4162544"/>
            <a:ext cx="488275" cy="48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0"/>
          <p:cNvSpPr/>
          <p:nvPr/>
        </p:nvSpPr>
        <p:spPr>
          <a:xfrm>
            <a:off x="683657" y="4846082"/>
            <a:ext cx="2441734" cy="305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00"/>
              <a:buFont typeface="Montserrat"/>
              <a:buNone/>
            </a:pPr>
            <a:r>
              <a:rPr b="0" i="0" lang="en-US" sz="19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Resolução</a:t>
            </a:r>
            <a:endParaRPr b="0" i="0" sz="1900" u="none" cap="none" strike="noStrike"/>
          </a:p>
        </p:txBody>
      </p:sp>
      <p:sp>
        <p:nvSpPr>
          <p:cNvPr id="205" name="Google Shape;205;p20"/>
          <p:cNvSpPr/>
          <p:nvPr/>
        </p:nvSpPr>
        <p:spPr>
          <a:xfrm>
            <a:off x="683657" y="5268397"/>
            <a:ext cx="7776686" cy="3125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00"/>
              <a:buFont typeface="Heebo Light"/>
              <a:buNone/>
            </a:pPr>
            <a:r>
              <a:rPr b="0" i="0" lang="en-US" sz="150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É necessário analisar as alterações conflitantes e escolher qual versão manter.</a:t>
            </a:r>
            <a:endParaRPr b="0" i="0" sz="1500" u="none" cap="none" strike="noStrike"/>
          </a:p>
        </p:txBody>
      </p:sp>
      <p:pic>
        <p:nvPicPr>
          <p:cNvPr descr="preencoded.png" id="206" name="Google Shape;206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3657" y="6166961"/>
            <a:ext cx="488275" cy="48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0"/>
          <p:cNvSpPr/>
          <p:nvPr/>
        </p:nvSpPr>
        <p:spPr>
          <a:xfrm>
            <a:off x="683657" y="6850499"/>
            <a:ext cx="2441734" cy="305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00"/>
              <a:buFont typeface="Montserrat"/>
              <a:buNone/>
            </a:pPr>
            <a:r>
              <a:rPr b="0" i="0" lang="en-US" sz="19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Ferramentas</a:t>
            </a:r>
            <a:endParaRPr b="0" i="0" sz="1900" u="none" cap="none" strike="noStrike"/>
          </a:p>
        </p:txBody>
      </p:sp>
      <p:sp>
        <p:nvSpPr>
          <p:cNvPr id="208" name="Google Shape;208;p20"/>
          <p:cNvSpPr/>
          <p:nvPr/>
        </p:nvSpPr>
        <p:spPr>
          <a:xfrm>
            <a:off x="683657" y="7272814"/>
            <a:ext cx="7776686" cy="3125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00"/>
              <a:buFont typeface="Heebo Light"/>
              <a:buNone/>
            </a:pPr>
            <a:r>
              <a:rPr b="0" i="0" lang="en-US" sz="150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oferece ferramentas para facilitar a resolução de conflitos, como o "git mergetool".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4" name="Google Shape;21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1"/>
          <p:cNvSpPr/>
          <p:nvPr/>
        </p:nvSpPr>
        <p:spPr>
          <a:xfrm>
            <a:off x="6280190" y="92535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Dicas e boas práticas de uso do Git</a:t>
            </a:r>
            <a:endParaRPr b="0" i="0" sz="4450" u="none" cap="none" strike="noStrike"/>
          </a:p>
        </p:txBody>
      </p:sp>
      <p:sp>
        <p:nvSpPr>
          <p:cNvPr id="216" name="Google Shape;216;p21"/>
          <p:cNvSpPr/>
          <p:nvPr/>
        </p:nvSpPr>
        <p:spPr>
          <a:xfrm>
            <a:off x="6280190" y="293822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>
            <a:off x="6473904" y="3023235"/>
            <a:ext cx="122873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50" u="none" cap="none" strike="noStrike"/>
          </a:p>
        </p:txBody>
      </p:sp>
      <p:sp>
        <p:nvSpPr>
          <p:cNvPr id="218" name="Google Shape;218;p21"/>
          <p:cNvSpPr/>
          <p:nvPr/>
        </p:nvSpPr>
        <p:spPr>
          <a:xfrm>
            <a:off x="7017306" y="293822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Mensagens Claras</a:t>
            </a:r>
            <a:endParaRPr b="0" i="0" sz="2200" u="none" cap="none" strike="noStrike"/>
          </a:p>
        </p:txBody>
      </p:sp>
      <p:sp>
        <p:nvSpPr>
          <p:cNvPr id="219" name="Google Shape;219;p21"/>
          <p:cNvSpPr/>
          <p:nvPr/>
        </p:nvSpPr>
        <p:spPr>
          <a:xfrm>
            <a:off x="7017306" y="3428643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Escreva mensagens de commit claras e concisas, descrevendo o propósito das alterações.</a:t>
            </a:r>
            <a:endParaRPr b="0" i="0" sz="1750" u="none" cap="none" strike="noStrike"/>
          </a:p>
        </p:txBody>
      </p:sp>
      <p:sp>
        <p:nvSpPr>
          <p:cNvPr id="220" name="Google Shape;220;p21"/>
          <p:cNvSpPr/>
          <p:nvPr/>
        </p:nvSpPr>
        <p:spPr>
          <a:xfrm>
            <a:off x="10171867" y="293822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"/>
          <p:cNvSpPr/>
          <p:nvPr/>
        </p:nvSpPr>
        <p:spPr>
          <a:xfrm>
            <a:off x="10330339" y="3023235"/>
            <a:ext cx="19323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50" u="none" cap="none" strike="noStrike"/>
          </a:p>
        </p:txBody>
      </p:sp>
      <p:sp>
        <p:nvSpPr>
          <p:cNvPr id="222" name="Google Shape;222;p21"/>
          <p:cNvSpPr/>
          <p:nvPr/>
        </p:nvSpPr>
        <p:spPr>
          <a:xfrm>
            <a:off x="10908983" y="293822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Commits Pequenos</a:t>
            </a:r>
            <a:endParaRPr b="0" i="0" sz="2200" u="none" cap="none" strike="noStrike"/>
          </a:p>
        </p:txBody>
      </p:sp>
      <p:sp>
        <p:nvSpPr>
          <p:cNvPr id="223" name="Google Shape;223;p21"/>
          <p:cNvSpPr/>
          <p:nvPr/>
        </p:nvSpPr>
        <p:spPr>
          <a:xfrm>
            <a:off x="10908983" y="3428643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Faça commits pequenos e específicos, facilitando a revisão e o rollback de alterações.</a:t>
            </a:r>
            <a:endParaRPr b="0" i="0" sz="1750" u="none" cap="none" strike="noStrike"/>
          </a:p>
        </p:txBody>
      </p:sp>
      <p:sp>
        <p:nvSpPr>
          <p:cNvPr id="224" name="Google Shape;224;p21"/>
          <p:cNvSpPr/>
          <p:nvPr/>
        </p:nvSpPr>
        <p:spPr>
          <a:xfrm>
            <a:off x="6280190" y="536221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1"/>
          <p:cNvSpPr/>
          <p:nvPr/>
        </p:nvSpPr>
        <p:spPr>
          <a:xfrm>
            <a:off x="6439376" y="5447228"/>
            <a:ext cx="191929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50" u="none" cap="none" strike="noStrike"/>
          </a:p>
        </p:txBody>
      </p:sp>
      <p:sp>
        <p:nvSpPr>
          <p:cNvPr id="226" name="Google Shape;226;p21"/>
          <p:cNvSpPr/>
          <p:nvPr/>
        </p:nvSpPr>
        <p:spPr>
          <a:xfrm>
            <a:off x="7017306" y="536221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Revisão de Código</a:t>
            </a:r>
            <a:endParaRPr b="0" i="0" sz="2200" u="none" cap="none" strike="noStrike"/>
          </a:p>
        </p:txBody>
      </p:sp>
      <p:sp>
        <p:nvSpPr>
          <p:cNvPr id="227" name="Google Shape;227;p21"/>
          <p:cNvSpPr/>
          <p:nvPr/>
        </p:nvSpPr>
        <p:spPr>
          <a:xfrm>
            <a:off x="7017306" y="5852636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Peça a um colega para revisar seu código antes de mesclar com o ramo principal.</a:t>
            </a:r>
            <a:endParaRPr b="0" i="0" sz="1750" u="none" cap="none" strike="noStrike"/>
          </a:p>
        </p:txBody>
      </p:sp>
      <p:sp>
        <p:nvSpPr>
          <p:cNvPr id="228" name="Google Shape;228;p21"/>
          <p:cNvSpPr/>
          <p:nvPr/>
        </p:nvSpPr>
        <p:spPr>
          <a:xfrm>
            <a:off x="10171867" y="536221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1"/>
          <p:cNvSpPr/>
          <p:nvPr/>
        </p:nvSpPr>
        <p:spPr>
          <a:xfrm>
            <a:off x="10314503" y="5447228"/>
            <a:ext cx="224909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2650" u="none" cap="none" strike="noStrike"/>
          </a:p>
        </p:txBody>
      </p:sp>
      <p:sp>
        <p:nvSpPr>
          <p:cNvPr id="230" name="Google Shape;230;p21"/>
          <p:cNvSpPr/>
          <p:nvPr/>
        </p:nvSpPr>
        <p:spPr>
          <a:xfrm>
            <a:off x="10908983" y="536221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Documentação</a:t>
            </a:r>
            <a:endParaRPr b="0" i="0" sz="2200" u="none" cap="none" strike="noStrike"/>
          </a:p>
        </p:txBody>
      </p:sp>
      <p:sp>
        <p:nvSpPr>
          <p:cNvPr id="231" name="Google Shape;231;p21"/>
          <p:cNvSpPr/>
          <p:nvPr/>
        </p:nvSpPr>
        <p:spPr>
          <a:xfrm>
            <a:off x="10908983" y="5852636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Mantenha a documentação do projeto atualizada, refletindo as alterações feitas com o Git.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